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61" r:id="rId3"/>
    <p:sldId id="256" r:id="rId4"/>
    <p:sldId id="291" r:id="rId5"/>
    <p:sldId id="263" r:id="rId6"/>
    <p:sldId id="292" r:id="rId7"/>
    <p:sldId id="275" r:id="rId8"/>
    <p:sldId id="269" r:id="rId9"/>
    <p:sldId id="287" r:id="rId10"/>
    <p:sldId id="265" r:id="rId11"/>
    <p:sldId id="288" r:id="rId12"/>
    <p:sldId id="266" r:id="rId13"/>
    <p:sldId id="289" r:id="rId14"/>
    <p:sldId id="271" r:id="rId15"/>
    <p:sldId id="290" r:id="rId16"/>
    <p:sldId id="270" r:id="rId17"/>
    <p:sldId id="272" r:id="rId18"/>
    <p:sldId id="273" r:id="rId19"/>
    <p:sldId id="274" r:id="rId20"/>
    <p:sldId id="276" r:id="rId21"/>
    <p:sldId id="284" r:id="rId22"/>
    <p:sldId id="282" r:id="rId23"/>
    <p:sldId id="285" r:id="rId24"/>
    <p:sldId id="286" r:id="rId25"/>
    <p:sldId id="283" r:id="rId26"/>
    <p:sldId id="278" r:id="rId27"/>
    <p:sldId id="279" r:id="rId28"/>
    <p:sldId id="293" r:id="rId29"/>
    <p:sldId id="280" r:id="rId30"/>
    <p:sldId id="277" r:id="rId31"/>
    <p:sldId id="281" r:id="rId32"/>
    <p:sldId id="267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559" autoAdjust="0"/>
  </p:normalViewPr>
  <p:slideViewPr>
    <p:cSldViewPr snapToGrid="0">
      <p:cViewPr varScale="1">
        <p:scale>
          <a:sx n="100" d="100"/>
          <a:sy n="100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5839F-FFC3-4C25-A4A6-7DD456B3515D}" type="datetimeFigureOut">
              <a:rPr lang="en-SG" smtClean="0"/>
              <a:t>13/7/22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0ECF1-22CE-41CC-86C8-502EC0A5B3A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67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138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677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10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ransi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46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557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88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504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230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573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643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819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023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2366E-16E9-4C92-9168-422B3CA8F8FB}" type="datetimeFigureOut">
              <a:rPr lang="en-SG" smtClean="0"/>
              <a:t>13/7/22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938CC-D8D7-4CF6-9535-2177EDA146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69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e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jpe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jpe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jpe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502" y="0"/>
            <a:ext cx="25146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881223" y="806070"/>
            <a:ext cx="859190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algn="ctr"/>
            <a:endParaRPr lang="en-US" sz="3200" b="1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4400" b="1" dirty="0">
                <a:latin typeface="Tw Cen MT" panose="020B0602020104020603" pitchFamily="34" charset="0"/>
              </a:rPr>
              <a:t> Developing Hybrid Multilayer Films with Chiral Magnets and Superconductors</a:t>
            </a:r>
            <a:endParaRPr lang="en-US" sz="3600" dirty="0">
              <a:latin typeface="Tw Cen MT" panose="020B0602020104020603" pitchFamily="34" charset="0"/>
            </a:endParaRPr>
          </a:p>
          <a:p>
            <a:pPr algn="ctr"/>
            <a:endParaRPr lang="en-US" sz="3200" dirty="0">
              <a:latin typeface="Tw Cen MT" panose="020B0602020104020603" pitchFamily="34" charset="0"/>
            </a:endParaRPr>
          </a:p>
          <a:p>
            <a:pPr algn="ctr"/>
            <a:r>
              <a:rPr lang="en-US" sz="3200" dirty="0">
                <a:latin typeface="Tw Cen MT" panose="020B0602020104020603" pitchFamily="34" charset="0"/>
              </a:rPr>
              <a:t>Name: Phee Yong Han</a:t>
            </a:r>
          </a:p>
          <a:p>
            <a:pPr algn="ctr"/>
            <a:r>
              <a:rPr lang="en-US" sz="3200" dirty="0">
                <a:latin typeface="Tw Cen MT" panose="020B0602020104020603" pitchFamily="34" charset="0"/>
              </a:rPr>
              <a:t>Date: 21/07/2022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605" y="6116676"/>
            <a:ext cx="1350399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0188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2568F5-5C1C-AA93-490B-ECE5AC49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820" y="1243530"/>
            <a:ext cx="6237371" cy="417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8B1D7-6809-83BC-1060-5E0837A8CC87}"/>
              </a:ext>
            </a:extLst>
          </p:cNvPr>
          <p:cNvSpPr txBox="1"/>
          <p:nvPr/>
        </p:nvSpPr>
        <p:spPr>
          <a:xfrm>
            <a:off x="6141371" y="874198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-45mT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B0F78-419E-0BFD-FA1F-33F91B4FFF61}"/>
              </a:ext>
            </a:extLst>
          </p:cNvPr>
          <p:cNvSpPr txBox="1"/>
          <p:nvPr/>
        </p:nvSpPr>
        <p:spPr>
          <a:xfrm>
            <a:off x="8246394" y="878112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A756D-7D5D-3AD7-8FAC-6EE99DDB6867}"/>
              </a:ext>
            </a:extLst>
          </p:cNvPr>
          <p:cNvSpPr txBox="1"/>
          <p:nvPr/>
        </p:nvSpPr>
        <p:spPr>
          <a:xfrm>
            <a:off x="10351417" y="886315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-95mT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880D5-92A5-926F-DFD0-9566469447FC}"/>
              </a:ext>
            </a:extLst>
          </p:cNvPr>
          <p:cNvSpPr txBox="1"/>
          <p:nvPr/>
        </p:nvSpPr>
        <p:spPr>
          <a:xfrm>
            <a:off x="6141371" y="54098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-120mT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A40DA-D1D4-094F-05A7-2AF2A7B05767}"/>
              </a:ext>
            </a:extLst>
          </p:cNvPr>
          <p:cNvSpPr txBox="1"/>
          <p:nvPr/>
        </p:nvSpPr>
        <p:spPr>
          <a:xfrm>
            <a:off x="8174204" y="53857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-145mT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9843A-9997-667D-0359-2044B61740A2}"/>
              </a:ext>
            </a:extLst>
          </p:cNvPr>
          <p:cNvSpPr txBox="1"/>
          <p:nvPr/>
        </p:nvSpPr>
        <p:spPr>
          <a:xfrm>
            <a:off x="10279227" y="53857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-170mT</a:t>
            </a:r>
          </a:p>
        </p:txBody>
      </p:sp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4CCC7C5F-B4EB-847F-75F7-B64E121E6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16" y="1330145"/>
            <a:ext cx="5570036" cy="41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2568F5-5C1C-AA93-490B-ECE5AC49C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" t="-290" r="65718" b="50549"/>
          <a:stretch/>
        </p:blipFill>
        <p:spPr>
          <a:xfrm>
            <a:off x="9031782" y="635562"/>
            <a:ext cx="2031504" cy="1999547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4CCC7C5F-B4EB-847F-75F7-B64E121E6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46" y="766543"/>
            <a:ext cx="5193595" cy="3914014"/>
          </a:xfrm>
          <a:prstGeom prst="rect">
            <a:avLst/>
          </a:prstGeom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53D704-7597-1E46-EA77-1B994207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55" t="121" r="32290" b="50138"/>
          <a:stretch/>
        </p:blipFill>
        <p:spPr>
          <a:xfrm>
            <a:off x="9002084" y="2729368"/>
            <a:ext cx="2031505" cy="1999548"/>
          </a:xfrm>
          <a:prstGeom prst="rect">
            <a:avLst/>
          </a:prstGeom>
        </p:spPr>
      </p:pic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AB33FDC-161B-4BA4-396E-4EA857FDE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40" t="244" r="-795" b="50015"/>
          <a:stretch/>
        </p:blipFill>
        <p:spPr>
          <a:xfrm>
            <a:off x="7277519" y="4726457"/>
            <a:ext cx="2118790" cy="2085460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1C23080-0CFA-E269-C818-482A6BCE7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51" t="49383" r="-506" b="876"/>
          <a:stretch/>
        </p:blipFill>
        <p:spPr>
          <a:xfrm>
            <a:off x="1024360" y="666015"/>
            <a:ext cx="2031504" cy="1999547"/>
          </a:xfrm>
          <a:prstGeom prst="rect">
            <a:avLst/>
          </a:prstGeom>
        </p:spPr>
      </p:pic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A5E2C5B-07C8-320B-D65C-89B6F70EC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2" t="50000" r="33072" b="259"/>
          <a:stretch/>
        </p:blipFill>
        <p:spPr>
          <a:xfrm>
            <a:off x="1024360" y="2784350"/>
            <a:ext cx="2031504" cy="1999547"/>
          </a:xfrm>
          <a:prstGeom prst="rect">
            <a:avLst/>
          </a:prstGeom>
        </p:spPr>
      </p:pic>
      <p:pic>
        <p:nvPicPr>
          <p:cNvPr id="20" name="Picture 1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1510D5-5980-D544-0D15-9FC474D3B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80" r="66145" b="679"/>
          <a:stretch/>
        </p:blipFill>
        <p:spPr>
          <a:xfrm>
            <a:off x="3161241" y="4726455"/>
            <a:ext cx="2118791" cy="208546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3315E4-B174-8992-C7A9-C1FB86D236B2}"/>
              </a:ext>
            </a:extLst>
          </p:cNvPr>
          <p:cNvCxnSpPr>
            <a:cxnSpLocks/>
          </p:cNvCxnSpPr>
          <p:nvPr/>
        </p:nvCxnSpPr>
        <p:spPr>
          <a:xfrm flipV="1">
            <a:off x="6096000" y="1702478"/>
            <a:ext cx="2970176" cy="1081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AA8856-8CEA-8767-73AE-B2244FF7B31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30145" y="3017265"/>
            <a:ext cx="3071939" cy="7118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95B9EB-CA96-EBF5-5FB3-CCC04841446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751711" y="3219146"/>
            <a:ext cx="2585203" cy="15073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30F062-9E8D-4C7E-2611-B747670A8E63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4220637" y="3429000"/>
            <a:ext cx="1393148" cy="12974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82CF65-DE56-61D4-AE61-0315955076E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055864" y="3509865"/>
            <a:ext cx="2422037" cy="2742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751439-4695-E28E-ADA4-1F6FC347300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055864" y="1665789"/>
            <a:ext cx="2257539" cy="1925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D9843A-9997-667D-0359-2044B61740A2}"/>
              </a:ext>
            </a:extLst>
          </p:cNvPr>
          <p:cNvSpPr txBox="1"/>
          <p:nvPr/>
        </p:nvSpPr>
        <p:spPr>
          <a:xfrm>
            <a:off x="1010945" y="229623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-170mT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A40DA-D1D4-094F-05A7-2AF2A7B05767}"/>
              </a:ext>
            </a:extLst>
          </p:cNvPr>
          <p:cNvSpPr txBox="1"/>
          <p:nvPr/>
        </p:nvSpPr>
        <p:spPr>
          <a:xfrm>
            <a:off x="1028661" y="440208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-145mT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880D5-92A5-926F-DFD0-9566469447FC}"/>
              </a:ext>
            </a:extLst>
          </p:cNvPr>
          <p:cNvSpPr txBox="1"/>
          <p:nvPr/>
        </p:nvSpPr>
        <p:spPr>
          <a:xfrm>
            <a:off x="3161241" y="64425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-120mT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A756D-7D5D-3AD7-8FAC-6EE99DDB6867}"/>
              </a:ext>
            </a:extLst>
          </p:cNvPr>
          <p:cNvSpPr txBox="1"/>
          <p:nvPr/>
        </p:nvSpPr>
        <p:spPr>
          <a:xfrm>
            <a:off x="7244149" y="6437998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-95mT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B0F78-419E-0BFD-FA1F-33F91B4FFF61}"/>
              </a:ext>
            </a:extLst>
          </p:cNvPr>
          <p:cNvSpPr txBox="1"/>
          <p:nvPr/>
        </p:nvSpPr>
        <p:spPr>
          <a:xfrm>
            <a:off x="8973198" y="4357123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-70mT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B1D7-6809-83BC-1060-5E0837A8CC87}"/>
              </a:ext>
            </a:extLst>
          </p:cNvPr>
          <p:cNvSpPr txBox="1"/>
          <p:nvPr/>
        </p:nvSpPr>
        <p:spPr>
          <a:xfrm>
            <a:off x="9007820" y="2266787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-45mT</a:t>
            </a:r>
          </a:p>
        </p:txBody>
      </p:sp>
    </p:spTree>
    <p:extLst>
      <p:ext uri="{BB962C8B-B14F-4D97-AF65-F5344CB8AC3E}">
        <p14:creationId xmlns:p14="http://schemas.microsoft.com/office/powerpoint/2010/main" val="32107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9" grpId="0"/>
      <p:bldP spid="8" grpId="0"/>
      <p:bldP spid="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CC4AE2-8EEE-2571-87F5-D9958F1D4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527" y="4806242"/>
            <a:ext cx="2055279" cy="2060255"/>
          </a:xfrm>
          <a:prstGeom prst="rect">
            <a:avLst/>
          </a:prstGeom>
        </p:spPr>
      </p:pic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326B136-5130-CD6C-CDEA-E58E72B98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97" y="666205"/>
            <a:ext cx="6180056" cy="4140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9EFC38-76EB-14D7-293A-D8D6E3CF3A2B}"/>
              </a:ext>
            </a:extLst>
          </p:cNvPr>
          <p:cNvSpPr txBox="1"/>
          <p:nvPr/>
        </p:nvSpPr>
        <p:spPr>
          <a:xfrm>
            <a:off x="5674544" y="233873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150mT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91CFC-66C2-6243-A9A0-0917E02F53CB}"/>
              </a:ext>
            </a:extLst>
          </p:cNvPr>
          <p:cNvSpPr txBox="1"/>
          <p:nvPr/>
        </p:nvSpPr>
        <p:spPr>
          <a:xfrm>
            <a:off x="7745175" y="234206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125mT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15217-29C4-5AB5-3CB6-AEB2A8FEBE91}"/>
              </a:ext>
            </a:extLst>
          </p:cNvPr>
          <p:cNvSpPr txBox="1"/>
          <p:nvPr/>
        </p:nvSpPr>
        <p:spPr>
          <a:xfrm>
            <a:off x="9807991" y="233873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100mT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A0208-53FA-91CF-1CC2-58A6BBD9BF65}"/>
              </a:ext>
            </a:extLst>
          </p:cNvPr>
          <p:cNvSpPr txBox="1"/>
          <p:nvPr/>
        </p:nvSpPr>
        <p:spPr>
          <a:xfrm>
            <a:off x="5683282" y="440969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75mT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F835F-0F62-E8C5-3DEC-E0824ABB7499}"/>
              </a:ext>
            </a:extLst>
          </p:cNvPr>
          <p:cNvSpPr txBox="1"/>
          <p:nvPr/>
        </p:nvSpPr>
        <p:spPr>
          <a:xfrm>
            <a:off x="7748495" y="440969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50mT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6889A-4C23-65B2-DD80-DC9B2E05102D}"/>
              </a:ext>
            </a:extLst>
          </p:cNvPr>
          <p:cNvSpPr txBox="1"/>
          <p:nvPr/>
        </p:nvSpPr>
        <p:spPr>
          <a:xfrm>
            <a:off x="9803774" y="440969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25mT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86831-DB3A-84D2-BA5B-674E46FD7857}"/>
              </a:ext>
            </a:extLst>
          </p:cNvPr>
          <p:cNvSpPr txBox="1"/>
          <p:nvPr/>
        </p:nvSpPr>
        <p:spPr>
          <a:xfrm>
            <a:off x="7748495" y="647051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0mT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E95D5D7-0811-7A9E-EE44-CF565B65A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" y="1358981"/>
            <a:ext cx="5493511" cy="4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0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CC4AE2-8EEE-2571-87F5-D9958F1D4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09" y="682231"/>
            <a:ext cx="1902056" cy="1906661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E95D5D7-0811-7A9E-EE44-CF565B65A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92" y="629252"/>
            <a:ext cx="5501469" cy="4146034"/>
          </a:xfrm>
          <a:prstGeom prst="rect">
            <a:avLst/>
          </a:prstGeom>
        </p:spPr>
      </p:pic>
      <p:pic>
        <p:nvPicPr>
          <p:cNvPr id="27" name="Picture 26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98C0E11-57CF-0584-F372-280ADF98A9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" t="297" r="65785" b="50766"/>
          <a:stretch/>
        </p:blipFill>
        <p:spPr>
          <a:xfrm>
            <a:off x="9231370" y="687393"/>
            <a:ext cx="1942369" cy="1906661"/>
          </a:xfrm>
          <a:prstGeom prst="rect">
            <a:avLst/>
          </a:prstGeom>
        </p:spPr>
      </p:pic>
      <p:pic>
        <p:nvPicPr>
          <p:cNvPr id="28" name="Picture 2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A07D519-379F-5BE5-EBFD-886012F97C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2" r="32941" b="51063"/>
          <a:stretch/>
        </p:blipFill>
        <p:spPr>
          <a:xfrm>
            <a:off x="9184060" y="2702269"/>
            <a:ext cx="1942369" cy="1906661"/>
          </a:xfrm>
          <a:prstGeom prst="rect">
            <a:avLst/>
          </a:prstGeom>
        </p:spPr>
      </p:pic>
      <p:pic>
        <p:nvPicPr>
          <p:cNvPr id="29" name="Picture 2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7711F7C-67A5-8822-F8F0-D1C4D9EE43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601" t="591" r="-998" b="50472"/>
          <a:stretch/>
        </p:blipFill>
        <p:spPr>
          <a:xfrm>
            <a:off x="7562171" y="4735732"/>
            <a:ext cx="1942369" cy="1906661"/>
          </a:xfrm>
          <a:prstGeom prst="rect">
            <a:avLst/>
          </a:prstGeom>
        </p:spPr>
      </p:pic>
      <p:pic>
        <p:nvPicPr>
          <p:cNvPr id="30" name="Picture 29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977A049A-057C-4A49-4B34-E6C0E6911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" t="50000" r="66030" b="1063"/>
          <a:stretch/>
        </p:blipFill>
        <p:spPr>
          <a:xfrm>
            <a:off x="5124815" y="4735731"/>
            <a:ext cx="1942369" cy="1906661"/>
          </a:xfrm>
          <a:prstGeom prst="rect">
            <a:avLst/>
          </a:prstGeom>
        </p:spPr>
      </p:pic>
      <p:pic>
        <p:nvPicPr>
          <p:cNvPr id="31" name="Picture 3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2355220-6906-F441-C632-ED2A3096E9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86" t="49674" r="32917" b="1389"/>
          <a:stretch/>
        </p:blipFill>
        <p:spPr>
          <a:xfrm>
            <a:off x="2615885" y="4735731"/>
            <a:ext cx="1942369" cy="1906661"/>
          </a:xfrm>
          <a:prstGeom prst="rect">
            <a:avLst/>
          </a:prstGeom>
        </p:spPr>
      </p:pic>
      <p:pic>
        <p:nvPicPr>
          <p:cNvPr id="32" name="Picture 3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7030E61-EC16-C8C0-3271-9CBD2A5D81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603" t="50258" r="-1000" b="805"/>
          <a:stretch/>
        </p:blipFill>
        <p:spPr>
          <a:xfrm>
            <a:off x="837509" y="2702269"/>
            <a:ext cx="1942369" cy="1906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9EFC38-76EB-14D7-293A-D8D6E3CF3A2B}"/>
              </a:ext>
            </a:extLst>
          </p:cNvPr>
          <p:cNvSpPr txBox="1"/>
          <p:nvPr/>
        </p:nvSpPr>
        <p:spPr>
          <a:xfrm>
            <a:off x="9184060" y="2232335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150mT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91CFC-66C2-6243-A9A0-0917E02F53CB}"/>
              </a:ext>
            </a:extLst>
          </p:cNvPr>
          <p:cNvSpPr txBox="1"/>
          <p:nvPr/>
        </p:nvSpPr>
        <p:spPr>
          <a:xfrm>
            <a:off x="9148325" y="4276646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125mT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15217-29C4-5AB5-3CB6-AEB2A8FEBE91}"/>
              </a:ext>
            </a:extLst>
          </p:cNvPr>
          <p:cNvSpPr txBox="1"/>
          <p:nvPr/>
        </p:nvSpPr>
        <p:spPr>
          <a:xfrm>
            <a:off x="7479280" y="627441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100mT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A0208-53FA-91CF-1CC2-58A6BBD9BF65}"/>
              </a:ext>
            </a:extLst>
          </p:cNvPr>
          <p:cNvSpPr txBox="1"/>
          <p:nvPr/>
        </p:nvSpPr>
        <p:spPr>
          <a:xfrm>
            <a:off x="5066102" y="6303949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75mT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F835F-0F62-E8C5-3DEC-E0824ABB7499}"/>
              </a:ext>
            </a:extLst>
          </p:cNvPr>
          <p:cNvSpPr txBox="1"/>
          <p:nvPr/>
        </p:nvSpPr>
        <p:spPr>
          <a:xfrm>
            <a:off x="2570033" y="6305634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50mT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6889A-4C23-65B2-DD80-DC9B2E05102D}"/>
              </a:ext>
            </a:extLst>
          </p:cNvPr>
          <p:cNvSpPr txBox="1"/>
          <p:nvPr/>
        </p:nvSpPr>
        <p:spPr>
          <a:xfrm>
            <a:off x="784221" y="4251512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25mT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86831-DB3A-84D2-BA5B-674E46FD7857}"/>
              </a:ext>
            </a:extLst>
          </p:cNvPr>
          <p:cNvSpPr txBox="1"/>
          <p:nvPr/>
        </p:nvSpPr>
        <p:spPr>
          <a:xfrm>
            <a:off x="808630" y="2206136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0mT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463FA1-A9F8-1BC2-2582-E2F3DE812FC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319776" y="1068782"/>
            <a:ext cx="1911594" cy="571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17253F-4CFE-3196-2A83-00E75AE8F32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150075" y="1203142"/>
            <a:ext cx="2033985" cy="24524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0DDD49-4D84-0AD0-1DBF-57A4F0364B43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6979534" y="1439525"/>
            <a:ext cx="1553822" cy="3296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168DAB-E135-A6A2-8013-AA524228B742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096000" y="1851949"/>
            <a:ext cx="709914" cy="288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7EB88-9474-2EAF-4B49-C772848BF349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3587070" y="2107584"/>
            <a:ext cx="3061422" cy="2628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65267E-A367-58E7-B6F6-D2DCE4CA3E2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2779878" y="2275625"/>
            <a:ext cx="3671079" cy="1379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14314E-33CE-917F-F1A5-D1C750C67AE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739565" y="1635562"/>
            <a:ext cx="3573538" cy="7938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3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B89A04A-940C-AFC4-FBC8-3CBB24E0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86" y="1351800"/>
            <a:ext cx="6239113" cy="417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80203-554D-BABE-D411-5600CE6FD5F5}"/>
              </a:ext>
            </a:extLst>
          </p:cNvPr>
          <p:cNvSpPr txBox="1"/>
          <p:nvPr/>
        </p:nvSpPr>
        <p:spPr>
          <a:xfrm>
            <a:off x="6448445" y="970451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-45mT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1D0EF-E1F9-7856-997E-E63FD30CC867}"/>
              </a:ext>
            </a:extLst>
          </p:cNvPr>
          <p:cNvSpPr txBox="1"/>
          <p:nvPr/>
        </p:nvSpPr>
        <p:spPr>
          <a:xfrm>
            <a:off x="8553468" y="974365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31B5C-FA08-9E1D-0F1A-3FFE311EE8E6}"/>
              </a:ext>
            </a:extLst>
          </p:cNvPr>
          <p:cNvSpPr txBox="1"/>
          <p:nvPr/>
        </p:nvSpPr>
        <p:spPr>
          <a:xfrm>
            <a:off x="10658491" y="982568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-95mT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7CEA4-7948-FBD0-365D-1E697E2E2E22}"/>
              </a:ext>
            </a:extLst>
          </p:cNvPr>
          <p:cNvSpPr txBox="1"/>
          <p:nvPr/>
        </p:nvSpPr>
        <p:spPr>
          <a:xfrm>
            <a:off x="6448445" y="550609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-120mT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D0F57-AD62-82AB-6219-0C85B503EC51}"/>
              </a:ext>
            </a:extLst>
          </p:cNvPr>
          <p:cNvSpPr txBox="1"/>
          <p:nvPr/>
        </p:nvSpPr>
        <p:spPr>
          <a:xfrm>
            <a:off x="8481278" y="54820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-145mT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783D3-1ACD-6549-FAD9-6DF831ABA55B}"/>
              </a:ext>
            </a:extLst>
          </p:cNvPr>
          <p:cNvSpPr txBox="1"/>
          <p:nvPr/>
        </p:nvSpPr>
        <p:spPr>
          <a:xfrm>
            <a:off x="10586301" y="54820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-170mT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8A4C0CD-A905-AF9A-C090-8085566FF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" y="1351800"/>
            <a:ext cx="5546007" cy="41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B89A04A-940C-AFC4-FBC8-3CBB24E0B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" r="66035" b="50302"/>
          <a:stretch/>
        </p:blipFill>
        <p:spPr>
          <a:xfrm>
            <a:off x="9245653" y="663152"/>
            <a:ext cx="1991774" cy="1977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80203-554D-BABE-D411-5600CE6FD5F5}"/>
              </a:ext>
            </a:extLst>
          </p:cNvPr>
          <p:cNvSpPr txBox="1"/>
          <p:nvPr/>
        </p:nvSpPr>
        <p:spPr>
          <a:xfrm>
            <a:off x="9214695" y="2268387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-45mT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8A4C0CD-A905-AF9A-C090-8085566FF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33" y="590121"/>
            <a:ext cx="5595229" cy="4216695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5223DEE-2619-3CAF-40EE-6A95CD7C9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02" t="-674" r="33064" b="50976"/>
          <a:stretch/>
        </p:blipFill>
        <p:spPr>
          <a:xfrm>
            <a:off x="9237845" y="2756981"/>
            <a:ext cx="1991774" cy="1977448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07CFE902-200B-CE61-BE1A-CD1DC8F3E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7" t="-445" r="-621" b="50747"/>
          <a:stretch/>
        </p:blipFill>
        <p:spPr>
          <a:xfrm>
            <a:off x="7253879" y="4850810"/>
            <a:ext cx="1991774" cy="1977448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90FD4929-E6F4-A634-164A-F598F3C81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" t="49798" r="65976" b="504"/>
          <a:stretch/>
        </p:blipFill>
        <p:spPr>
          <a:xfrm>
            <a:off x="2983247" y="4842752"/>
            <a:ext cx="1991774" cy="1977448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685A45E6-02E2-7DE0-3B43-0BC02FBEA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40" t="50000" r="-574" b="302"/>
          <a:stretch/>
        </p:blipFill>
        <p:spPr>
          <a:xfrm>
            <a:off x="962381" y="663152"/>
            <a:ext cx="1991774" cy="1977448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FC06EFFB-744A-ACE3-25B8-E591A218B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6" t="49696" r="32420" b="606"/>
          <a:stretch/>
        </p:blipFill>
        <p:spPr>
          <a:xfrm>
            <a:off x="962381" y="2756981"/>
            <a:ext cx="1991774" cy="197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D0EF-E1F9-7856-997E-E63FD30CC867}"/>
              </a:ext>
            </a:extLst>
          </p:cNvPr>
          <p:cNvSpPr txBox="1"/>
          <p:nvPr/>
        </p:nvSpPr>
        <p:spPr>
          <a:xfrm>
            <a:off x="9214694" y="4393490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-70mT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31B5C-FA08-9E1D-0F1A-3FFE311EE8E6}"/>
              </a:ext>
            </a:extLst>
          </p:cNvPr>
          <p:cNvSpPr txBox="1"/>
          <p:nvPr/>
        </p:nvSpPr>
        <p:spPr>
          <a:xfrm>
            <a:off x="7216981" y="6487338"/>
            <a:ext cx="8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-95mT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7CEA4-7948-FBD0-365D-1E697E2E2E22}"/>
              </a:ext>
            </a:extLst>
          </p:cNvPr>
          <p:cNvSpPr txBox="1"/>
          <p:nvPr/>
        </p:nvSpPr>
        <p:spPr>
          <a:xfrm>
            <a:off x="2929157" y="6450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-120mT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D0F57-AD62-82AB-6219-0C85B503EC51}"/>
              </a:ext>
            </a:extLst>
          </p:cNvPr>
          <p:cNvSpPr txBox="1"/>
          <p:nvPr/>
        </p:nvSpPr>
        <p:spPr>
          <a:xfrm>
            <a:off x="916491" y="437667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-145mT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783D3-1ACD-6549-FAD9-6DF831ABA55B}"/>
              </a:ext>
            </a:extLst>
          </p:cNvPr>
          <p:cNvSpPr txBox="1"/>
          <p:nvPr/>
        </p:nvSpPr>
        <p:spPr>
          <a:xfrm>
            <a:off x="928066" y="226838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-170mT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2C6C79-CDAA-82A0-EFD8-C6097356E72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096000" y="1651876"/>
            <a:ext cx="3149653" cy="1230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52B19D-8B51-5723-6695-AF8D7635552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06547" y="3254230"/>
            <a:ext cx="3331298" cy="491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E4BC1E-258E-A1CF-025F-08D04BEB661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751769" y="3588152"/>
            <a:ext cx="2497997" cy="1262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C46D42-8C02-77F6-15D1-015CCEF46EF8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979134" y="3745705"/>
            <a:ext cx="1529570" cy="1097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E1613A-BF1A-B34D-63A4-56328659C6F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2954155" y="3745705"/>
            <a:ext cx="2428073" cy="1251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44AA32-3615-A09E-9D73-8072114E2FFC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954155" y="1651876"/>
            <a:ext cx="2256123" cy="239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2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DDEDDDF-8822-D5D8-8AB1-164F05F5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24" y="1366519"/>
            <a:ext cx="853346" cy="41104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B4CB10-99A0-FC0F-4EB1-81F84A064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2" y="1478726"/>
            <a:ext cx="6437661" cy="390054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6A7446F1-05B9-2E2D-47F6-A7FC06109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37" y="1366519"/>
            <a:ext cx="4110487" cy="4110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9FA43-4C51-AB7F-4CA4-B0ADBF15B225}"/>
              </a:ext>
            </a:extLst>
          </p:cNvPr>
          <p:cNvSpPr txBox="1"/>
          <p:nvPr/>
        </p:nvSpPr>
        <p:spPr>
          <a:xfrm>
            <a:off x="2782149" y="843299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-170mT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8F996-3D4D-2215-637A-0D82D43B95FA}"/>
              </a:ext>
            </a:extLst>
          </p:cNvPr>
          <p:cNvSpPr txBox="1"/>
          <p:nvPr/>
        </p:nvSpPr>
        <p:spPr>
          <a:xfrm>
            <a:off x="7450481" y="101706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5AC46-41A1-A2A7-15B2-086A6D071C37}"/>
              </a:ext>
            </a:extLst>
          </p:cNvPr>
          <p:cNvSpPr txBox="1"/>
          <p:nvPr/>
        </p:nvSpPr>
        <p:spPr>
          <a:xfrm>
            <a:off x="9477445" y="100258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4D82E-A180-8488-79BD-38B55E63F67A}"/>
              </a:ext>
            </a:extLst>
          </p:cNvPr>
          <p:cNvSpPr txBox="1"/>
          <p:nvPr/>
        </p:nvSpPr>
        <p:spPr>
          <a:xfrm>
            <a:off x="7534702" y="53820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9nm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D2061-81D1-8B8A-0735-26BA4190B3D5}"/>
              </a:ext>
            </a:extLst>
          </p:cNvPr>
          <p:cNvSpPr txBox="1"/>
          <p:nvPr/>
        </p:nvSpPr>
        <p:spPr>
          <a:xfrm>
            <a:off x="9480174" y="53788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12nm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FFA9B-FA66-6658-32F1-DAEDC14FCC6D}"/>
              </a:ext>
            </a:extLst>
          </p:cNvPr>
          <p:cNvSpPr txBox="1"/>
          <p:nvPr/>
        </p:nvSpPr>
        <p:spPr>
          <a:xfrm rot="5400000">
            <a:off x="10088521" y="3580832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Magnitude of stray field</a:t>
            </a:r>
          </a:p>
        </p:txBody>
      </p:sp>
    </p:spTree>
    <p:extLst>
      <p:ext uri="{BB962C8B-B14F-4D97-AF65-F5344CB8AC3E}">
        <p14:creationId xmlns:p14="http://schemas.microsoft.com/office/powerpoint/2010/main" val="342836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DDEDDDF-8822-D5D8-8AB1-164F05F5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24" y="1366519"/>
            <a:ext cx="853346" cy="4110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9FA43-4C51-AB7F-4CA4-B0ADBF15B225}"/>
              </a:ext>
            </a:extLst>
          </p:cNvPr>
          <p:cNvSpPr txBox="1"/>
          <p:nvPr/>
        </p:nvSpPr>
        <p:spPr>
          <a:xfrm>
            <a:off x="2782149" y="843299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-120mT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8F996-3D4D-2215-637A-0D82D43B95FA}"/>
              </a:ext>
            </a:extLst>
          </p:cNvPr>
          <p:cNvSpPr txBox="1"/>
          <p:nvPr/>
        </p:nvSpPr>
        <p:spPr>
          <a:xfrm>
            <a:off x="7450481" y="101706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5AC46-41A1-A2A7-15B2-086A6D071C37}"/>
              </a:ext>
            </a:extLst>
          </p:cNvPr>
          <p:cNvSpPr txBox="1"/>
          <p:nvPr/>
        </p:nvSpPr>
        <p:spPr>
          <a:xfrm>
            <a:off x="9477445" y="100258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4D82E-A180-8488-79BD-38B55E63F67A}"/>
              </a:ext>
            </a:extLst>
          </p:cNvPr>
          <p:cNvSpPr txBox="1"/>
          <p:nvPr/>
        </p:nvSpPr>
        <p:spPr>
          <a:xfrm>
            <a:off x="7534702" y="53820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9nm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D2061-81D1-8B8A-0735-26BA4190B3D5}"/>
              </a:ext>
            </a:extLst>
          </p:cNvPr>
          <p:cNvSpPr txBox="1"/>
          <p:nvPr/>
        </p:nvSpPr>
        <p:spPr>
          <a:xfrm>
            <a:off x="9480174" y="53788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12nm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F1959-49F7-C592-9C9B-417870B2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2" y="1478726"/>
            <a:ext cx="6507217" cy="3927013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B8CEFE08-8082-FF56-8A39-3EA2BE4D5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212" y="1380993"/>
            <a:ext cx="4110487" cy="41104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9E15E7-1CDB-84A6-382A-E4270AAB6B76}"/>
              </a:ext>
            </a:extLst>
          </p:cNvPr>
          <p:cNvSpPr txBox="1"/>
          <p:nvPr/>
        </p:nvSpPr>
        <p:spPr>
          <a:xfrm rot="5400000">
            <a:off x="10088521" y="3580832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Magnitude of stray field</a:t>
            </a:r>
          </a:p>
        </p:txBody>
      </p:sp>
    </p:spTree>
    <p:extLst>
      <p:ext uri="{BB962C8B-B14F-4D97-AF65-F5344CB8AC3E}">
        <p14:creationId xmlns:p14="http://schemas.microsoft.com/office/powerpoint/2010/main" val="145520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DDEDDDF-8822-D5D8-8AB1-164F05F5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24" y="1366519"/>
            <a:ext cx="853346" cy="4110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9FA43-4C51-AB7F-4CA4-B0ADBF15B225}"/>
              </a:ext>
            </a:extLst>
          </p:cNvPr>
          <p:cNvSpPr txBox="1"/>
          <p:nvPr/>
        </p:nvSpPr>
        <p:spPr>
          <a:xfrm>
            <a:off x="2782149" y="843299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-70mT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8F996-3D4D-2215-637A-0D82D43B95FA}"/>
              </a:ext>
            </a:extLst>
          </p:cNvPr>
          <p:cNvSpPr txBox="1"/>
          <p:nvPr/>
        </p:nvSpPr>
        <p:spPr>
          <a:xfrm>
            <a:off x="7450481" y="101706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5AC46-41A1-A2A7-15B2-086A6D071C37}"/>
              </a:ext>
            </a:extLst>
          </p:cNvPr>
          <p:cNvSpPr txBox="1"/>
          <p:nvPr/>
        </p:nvSpPr>
        <p:spPr>
          <a:xfrm>
            <a:off x="9477445" y="100258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4D82E-A180-8488-79BD-38B55E63F67A}"/>
              </a:ext>
            </a:extLst>
          </p:cNvPr>
          <p:cNvSpPr txBox="1"/>
          <p:nvPr/>
        </p:nvSpPr>
        <p:spPr>
          <a:xfrm>
            <a:off x="7534702" y="53820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9nm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D2061-81D1-8B8A-0735-26BA4190B3D5}"/>
              </a:ext>
            </a:extLst>
          </p:cNvPr>
          <p:cNvSpPr txBox="1"/>
          <p:nvPr/>
        </p:nvSpPr>
        <p:spPr>
          <a:xfrm>
            <a:off x="9480174" y="53788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12nm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710E62-B44D-4AB6-1EE1-7B3647CF2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44" y="1519615"/>
            <a:ext cx="6279789" cy="3800745"/>
          </a:xfrm>
          <a:prstGeom prst="rect">
            <a:avLst/>
          </a:prstGeom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1E7CE7-3D55-C6B5-0D5F-8E50987A5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62" y="1392172"/>
            <a:ext cx="4058762" cy="4058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69C3EF-3387-36C9-EE5A-14598C257BA6}"/>
              </a:ext>
            </a:extLst>
          </p:cNvPr>
          <p:cNvSpPr txBox="1"/>
          <p:nvPr/>
        </p:nvSpPr>
        <p:spPr>
          <a:xfrm rot="5400000">
            <a:off x="10088521" y="3580832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Magnitude of stray field</a:t>
            </a:r>
          </a:p>
        </p:txBody>
      </p:sp>
    </p:spTree>
    <p:extLst>
      <p:ext uri="{BB962C8B-B14F-4D97-AF65-F5344CB8AC3E}">
        <p14:creationId xmlns:p14="http://schemas.microsoft.com/office/powerpoint/2010/main" val="194672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DDEDDDF-8822-D5D8-8AB1-164F05F5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24" y="1366519"/>
            <a:ext cx="853346" cy="4110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9FA43-4C51-AB7F-4CA4-B0ADBF15B225}"/>
              </a:ext>
            </a:extLst>
          </p:cNvPr>
          <p:cNvSpPr txBox="1"/>
          <p:nvPr/>
        </p:nvSpPr>
        <p:spPr>
          <a:xfrm>
            <a:off x="3129028" y="862281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8F996-3D4D-2215-637A-0D82D43B95FA}"/>
              </a:ext>
            </a:extLst>
          </p:cNvPr>
          <p:cNvSpPr txBox="1"/>
          <p:nvPr/>
        </p:nvSpPr>
        <p:spPr>
          <a:xfrm>
            <a:off x="7450481" y="101706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5AC46-41A1-A2A7-15B2-086A6D071C37}"/>
              </a:ext>
            </a:extLst>
          </p:cNvPr>
          <p:cNvSpPr txBox="1"/>
          <p:nvPr/>
        </p:nvSpPr>
        <p:spPr>
          <a:xfrm>
            <a:off x="9477445" y="100258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4D82E-A180-8488-79BD-38B55E63F67A}"/>
              </a:ext>
            </a:extLst>
          </p:cNvPr>
          <p:cNvSpPr txBox="1"/>
          <p:nvPr/>
        </p:nvSpPr>
        <p:spPr>
          <a:xfrm>
            <a:off x="7534702" y="53820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9nm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5D2061-81D1-8B8A-0735-26BA4190B3D5}"/>
              </a:ext>
            </a:extLst>
          </p:cNvPr>
          <p:cNvSpPr txBox="1"/>
          <p:nvPr/>
        </p:nvSpPr>
        <p:spPr>
          <a:xfrm>
            <a:off x="9480174" y="53788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12nm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285DF0-32B5-F245-0DEA-052E3763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44" y="1553008"/>
            <a:ext cx="6203642" cy="3751984"/>
          </a:xfrm>
          <a:prstGeom prst="rect">
            <a:avLst/>
          </a:prstGeom>
        </p:spPr>
      </p:pic>
      <p:pic>
        <p:nvPicPr>
          <p:cNvPr id="14" name="Picture 13" descr="Shape, square&#10;&#10;Description automatically generated">
            <a:extLst>
              <a:ext uri="{FF2B5EF4-FFF2-40B4-BE49-F238E27FC236}">
                <a16:creationId xmlns:a16="http://schemas.microsoft.com/office/drawing/2014/main" id="{68038439-CFAD-B360-ECDE-5565956EC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37" y="1387477"/>
            <a:ext cx="4110487" cy="41104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729735-FBB8-0689-B710-2E4DCECEA9E9}"/>
              </a:ext>
            </a:extLst>
          </p:cNvPr>
          <p:cNvSpPr txBox="1"/>
          <p:nvPr/>
        </p:nvSpPr>
        <p:spPr>
          <a:xfrm rot="5400000">
            <a:off x="10088521" y="3580832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Magnitude of stray field</a:t>
            </a:r>
          </a:p>
        </p:txBody>
      </p:sp>
    </p:spTree>
    <p:extLst>
      <p:ext uri="{BB962C8B-B14F-4D97-AF65-F5344CB8AC3E}">
        <p14:creationId xmlns:p14="http://schemas.microsoft.com/office/powerpoint/2010/main" val="234411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3998A-259B-D58A-E51D-F85A1F0FCEEE}"/>
              </a:ext>
            </a:extLst>
          </p:cNvPr>
          <p:cNvSpPr txBox="1"/>
          <p:nvPr/>
        </p:nvSpPr>
        <p:spPr>
          <a:xfrm>
            <a:off x="8485632" y="2328672"/>
            <a:ext cx="17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Superconductors</a:t>
            </a:r>
          </a:p>
        </p:txBody>
      </p:sp>
    </p:spTree>
    <p:extLst>
      <p:ext uri="{BB962C8B-B14F-4D97-AF65-F5344CB8AC3E}">
        <p14:creationId xmlns:p14="http://schemas.microsoft.com/office/powerpoint/2010/main" val="294163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across field and height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598C2E39-1F9B-630F-C907-7B1C0A0BA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424" y="1486979"/>
            <a:ext cx="5385242" cy="459989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EACD55A-5772-C71D-3162-E090ED4AF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24" y="1486074"/>
            <a:ext cx="5274088" cy="4600800"/>
          </a:xfrm>
          <a:prstGeom prst="rect">
            <a:avLst/>
          </a:prstGeom>
        </p:spPr>
      </p:pic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515AA7CD-6727-EEE8-50EC-9B45E4D70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9" y="943593"/>
            <a:ext cx="5560527" cy="5698800"/>
          </a:xfrm>
          <a:prstGeom prst="rect">
            <a:avLst/>
          </a:prstGeom>
        </p:spPr>
      </p:pic>
      <p:pic>
        <p:nvPicPr>
          <p:cNvPr id="18" name="Picture 17" descr="Chart, surface chart&#10;&#10;Description automatically generated">
            <a:extLst>
              <a:ext uri="{FF2B5EF4-FFF2-40B4-BE49-F238E27FC236}">
                <a16:creationId xmlns:a16="http://schemas.microsoft.com/office/drawing/2014/main" id="{2B3A2B6B-3CA4-122E-B5EF-370F3C652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" y="943593"/>
            <a:ext cx="5560527" cy="569880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C997A55-7767-3560-B3FE-96CCA45802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" y="943593"/>
            <a:ext cx="5560527" cy="56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Threshold images at -170mT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F8B2A-937B-07A2-60A5-FB665A1BDEEC}"/>
              </a:ext>
            </a:extLst>
          </p:cNvPr>
          <p:cNvSpPr txBox="1"/>
          <p:nvPr/>
        </p:nvSpPr>
        <p:spPr>
          <a:xfrm>
            <a:off x="4560644" y="1214216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42338-4F9A-E43C-9ED2-FBCC8CC3F615}"/>
              </a:ext>
            </a:extLst>
          </p:cNvPr>
          <p:cNvSpPr txBox="1"/>
          <p:nvPr/>
        </p:nvSpPr>
        <p:spPr>
          <a:xfrm>
            <a:off x="6594356" y="1221047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EF37F-EFF2-46AD-DA30-0A525F70509A}"/>
              </a:ext>
            </a:extLst>
          </p:cNvPr>
          <p:cNvSpPr txBox="1"/>
          <p:nvPr/>
        </p:nvSpPr>
        <p:spPr>
          <a:xfrm>
            <a:off x="8628068" y="1219991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58216-BA6C-AB60-10BD-431359482948}"/>
              </a:ext>
            </a:extLst>
          </p:cNvPr>
          <p:cNvSpPr txBox="1"/>
          <p:nvPr/>
        </p:nvSpPr>
        <p:spPr>
          <a:xfrm>
            <a:off x="10586836" y="1214216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AE26E-0D6B-64F0-704F-151D6B45E587}"/>
              </a:ext>
            </a:extLst>
          </p:cNvPr>
          <p:cNvSpPr txBox="1"/>
          <p:nvPr/>
        </p:nvSpPr>
        <p:spPr>
          <a:xfrm>
            <a:off x="4621992" y="5476279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F1CE5-1379-4003-7426-25ACFE54855F}"/>
              </a:ext>
            </a:extLst>
          </p:cNvPr>
          <p:cNvSpPr txBox="1"/>
          <p:nvPr/>
        </p:nvSpPr>
        <p:spPr>
          <a:xfrm>
            <a:off x="6644748" y="5476279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EC3C7-791A-C405-03A6-55E8604E5592}"/>
              </a:ext>
            </a:extLst>
          </p:cNvPr>
          <p:cNvSpPr txBox="1"/>
          <p:nvPr/>
        </p:nvSpPr>
        <p:spPr>
          <a:xfrm>
            <a:off x="8644577" y="5476279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21nm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9858E-B6A8-730C-BD32-46E22FF86FFD}"/>
              </a:ext>
            </a:extLst>
          </p:cNvPr>
          <p:cNvSpPr txBox="1"/>
          <p:nvPr/>
        </p:nvSpPr>
        <p:spPr>
          <a:xfrm>
            <a:off x="10586836" y="5482054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24nm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0D2997-4181-B8DD-FE3B-569E46BF8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83" y="1583548"/>
            <a:ext cx="8243393" cy="3920260"/>
          </a:xfrm>
          <a:prstGeom prst="rect">
            <a:avLst/>
          </a:prstGeom>
        </p:spPr>
      </p:pic>
      <p:pic>
        <p:nvPicPr>
          <p:cNvPr id="8" name="Picture 7" descr="A picture containing text, indoor, night sky&#10;&#10;Description automatically generated">
            <a:extLst>
              <a:ext uri="{FF2B5EF4-FFF2-40B4-BE49-F238E27FC236}">
                <a16:creationId xmlns:a16="http://schemas.microsoft.com/office/drawing/2014/main" id="{DDB5E6FC-8D86-A66D-B0BB-4094A7794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214" y="1499286"/>
            <a:ext cx="5789141" cy="38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6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Threshold images at 0mT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D4348E6A-0468-856E-3F86-BD48F728A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32" y="1785757"/>
            <a:ext cx="8016276" cy="355492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B16188E-8FFB-F06F-80AE-A9E985D0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266" y="1517322"/>
            <a:ext cx="54864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F8B2A-937B-07A2-60A5-FB665A1BDEEC}"/>
              </a:ext>
            </a:extLst>
          </p:cNvPr>
          <p:cNvSpPr txBox="1"/>
          <p:nvPr/>
        </p:nvSpPr>
        <p:spPr>
          <a:xfrm>
            <a:off x="4583282" y="1460043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42338-4F9A-E43C-9ED2-FBCC8CC3F615}"/>
              </a:ext>
            </a:extLst>
          </p:cNvPr>
          <p:cNvSpPr txBox="1"/>
          <p:nvPr/>
        </p:nvSpPr>
        <p:spPr>
          <a:xfrm>
            <a:off x="6616994" y="1466874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EF37F-EFF2-46AD-DA30-0A525F70509A}"/>
              </a:ext>
            </a:extLst>
          </p:cNvPr>
          <p:cNvSpPr txBox="1"/>
          <p:nvPr/>
        </p:nvSpPr>
        <p:spPr>
          <a:xfrm>
            <a:off x="8650706" y="1465818"/>
            <a:ext cx="6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58216-BA6C-AB60-10BD-431359482948}"/>
              </a:ext>
            </a:extLst>
          </p:cNvPr>
          <p:cNvSpPr txBox="1"/>
          <p:nvPr/>
        </p:nvSpPr>
        <p:spPr>
          <a:xfrm>
            <a:off x="10609474" y="1460043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AE26E-0D6B-64F0-704F-151D6B45E587}"/>
              </a:ext>
            </a:extLst>
          </p:cNvPr>
          <p:cNvSpPr txBox="1"/>
          <p:nvPr/>
        </p:nvSpPr>
        <p:spPr>
          <a:xfrm>
            <a:off x="4628121" y="5291285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F1CE5-1379-4003-7426-25ACFE54855F}"/>
              </a:ext>
            </a:extLst>
          </p:cNvPr>
          <p:cNvSpPr txBox="1"/>
          <p:nvPr/>
        </p:nvSpPr>
        <p:spPr>
          <a:xfrm>
            <a:off x="6650877" y="5291285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EC3C7-791A-C405-03A6-55E8604E5592}"/>
              </a:ext>
            </a:extLst>
          </p:cNvPr>
          <p:cNvSpPr txBox="1"/>
          <p:nvPr/>
        </p:nvSpPr>
        <p:spPr>
          <a:xfrm>
            <a:off x="8650706" y="5291285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21nm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9858E-B6A8-730C-BD32-46E22FF86FFD}"/>
              </a:ext>
            </a:extLst>
          </p:cNvPr>
          <p:cNvSpPr txBox="1"/>
          <p:nvPr/>
        </p:nvSpPr>
        <p:spPr>
          <a:xfrm>
            <a:off x="10592965" y="5297060"/>
            <a:ext cx="91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24nm</a:t>
            </a:r>
          </a:p>
        </p:txBody>
      </p:sp>
    </p:spTree>
    <p:extLst>
      <p:ext uri="{BB962C8B-B14F-4D97-AF65-F5344CB8AC3E}">
        <p14:creationId xmlns:p14="http://schemas.microsoft.com/office/powerpoint/2010/main" val="309890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Trend of area </a:t>
            </a:r>
            <a:r>
              <a:rPr lang="en-SG" sz="4000" b="1" dirty="0" err="1">
                <a:solidFill>
                  <a:schemeClr val="bg1"/>
                </a:solidFill>
              </a:rPr>
              <a:t>skyrmions</a:t>
            </a:r>
            <a:endParaRPr lang="en-SG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C1CE1E5-96F6-E6FB-FBB6-9E657FB1B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7" y="1036266"/>
            <a:ext cx="5600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Modelling </a:t>
            </a:r>
            <a:r>
              <a:rPr lang="en-SG" sz="4000" b="1" dirty="0" err="1">
                <a:solidFill>
                  <a:schemeClr val="bg1"/>
                </a:solidFill>
              </a:rPr>
              <a:t>skyrmion</a:t>
            </a:r>
            <a:r>
              <a:rPr lang="en-SG" sz="4000" b="1" dirty="0">
                <a:solidFill>
                  <a:schemeClr val="bg1"/>
                </a:solidFill>
              </a:rPr>
              <a:t> stray 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95B480-5040-5CD0-BA6A-4BD8BE10E100}"/>
                  </a:ext>
                </a:extLst>
              </p:cNvPr>
              <p:cNvSpPr txBox="1"/>
              <p:nvPr/>
            </p:nvSpPr>
            <p:spPr>
              <a:xfrm>
                <a:off x="2048256" y="1365504"/>
                <a:ext cx="1262269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95B480-5040-5CD0-BA6A-4BD8BE10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56" y="1365504"/>
                <a:ext cx="1262269" cy="472565"/>
              </a:xfrm>
              <a:prstGeom prst="rect">
                <a:avLst/>
              </a:prstGeom>
              <a:blipFill>
                <a:blip r:embed="rId4"/>
                <a:stretch>
                  <a:fillRect l="-3000" r="-20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B16BC-ED36-6D7C-2D08-E4A68BFA5364}"/>
                  </a:ext>
                </a:extLst>
              </p:cNvPr>
              <p:cNvSpPr txBox="1"/>
              <p:nvPr/>
            </p:nvSpPr>
            <p:spPr>
              <a:xfrm>
                <a:off x="2048256" y="1975104"/>
                <a:ext cx="123341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B16BC-ED36-6D7C-2D08-E4A68BFA5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56" y="1975104"/>
                <a:ext cx="1233415" cy="472565"/>
              </a:xfrm>
              <a:prstGeom prst="rect">
                <a:avLst/>
              </a:prstGeom>
              <a:blipFill>
                <a:blip r:embed="rId5"/>
                <a:stretch>
                  <a:fillRect l="-3061" r="-20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ACB81-90E2-63F8-22F2-56487BFAFDD6}"/>
                  </a:ext>
                </a:extLst>
              </p:cNvPr>
              <p:cNvSpPr txBox="1"/>
              <p:nvPr/>
            </p:nvSpPr>
            <p:spPr>
              <a:xfrm>
                <a:off x="2048256" y="2624652"/>
                <a:ext cx="798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ACB81-90E2-63F8-22F2-56487BFAF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56" y="2624652"/>
                <a:ext cx="798360" cy="276999"/>
              </a:xfrm>
              <a:prstGeom prst="rect">
                <a:avLst/>
              </a:prstGeom>
              <a:blipFill>
                <a:blip r:embed="rId6"/>
                <a:stretch>
                  <a:fillRect l="-4688" r="-625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C0312-0CFD-24DB-F00A-1E7134B17499}"/>
                  </a:ext>
                </a:extLst>
              </p:cNvPr>
              <p:cNvSpPr txBox="1"/>
              <p:nvPr/>
            </p:nvSpPr>
            <p:spPr>
              <a:xfrm>
                <a:off x="2028507" y="3212692"/>
                <a:ext cx="2506327" cy="63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C0312-0CFD-24DB-F00A-1E7134B1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507" y="3212692"/>
                <a:ext cx="2506327" cy="635110"/>
              </a:xfrm>
              <a:prstGeom prst="rect">
                <a:avLst/>
              </a:prstGeom>
              <a:blipFill>
                <a:blip r:embed="rId7"/>
                <a:stretch>
                  <a:fillRect l="-1005" t="-5882" r="-50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ECA48C-0C03-0346-3C9E-26EF06FF0B76}"/>
                  </a:ext>
                </a:extLst>
              </p:cNvPr>
              <p:cNvSpPr txBox="1"/>
              <p:nvPr/>
            </p:nvSpPr>
            <p:spPr>
              <a:xfrm>
                <a:off x="4534834" y="1365504"/>
                <a:ext cx="2566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ECA48C-0C03-0346-3C9E-26EF06FF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834" y="1365504"/>
                <a:ext cx="2566280" cy="276999"/>
              </a:xfrm>
              <a:prstGeom prst="rect">
                <a:avLst/>
              </a:prstGeom>
              <a:blipFill>
                <a:blip r:embed="rId8"/>
                <a:stretch>
                  <a:fillRect l="-1970" t="-30435" r="-246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0D8E62-9515-3426-2BA2-3ADDBE65CD01}"/>
                  </a:ext>
                </a:extLst>
              </p:cNvPr>
              <p:cNvSpPr txBox="1"/>
              <p:nvPr/>
            </p:nvSpPr>
            <p:spPr>
              <a:xfrm>
                <a:off x="4534834" y="1806003"/>
                <a:ext cx="1396664" cy="343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0D8E62-9515-3426-2BA2-3ADDBE65C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834" y="1806003"/>
                <a:ext cx="1396664" cy="343107"/>
              </a:xfrm>
              <a:prstGeom prst="rect">
                <a:avLst/>
              </a:prstGeom>
              <a:blipFill>
                <a:blip r:embed="rId9"/>
                <a:stretch>
                  <a:fillRect l="-4505" r="-90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77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1744" y="1076128"/>
            <a:ext cx="1104841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SG" sz="3200" b="1" dirty="0">
                <a:solidFill>
                  <a:schemeClr val="bg2"/>
                </a:solidFill>
              </a:rPr>
              <a:t>Part I</a:t>
            </a:r>
          </a:p>
          <a:p>
            <a:pPr fontAlgn="ctr"/>
            <a:r>
              <a:rPr lang="en-SG" sz="2400" dirty="0" err="1">
                <a:solidFill>
                  <a:schemeClr val="bg2"/>
                </a:solidFill>
              </a:rPr>
              <a:t>Mumax</a:t>
            </a:r>
            <a:r>
              <a:rPr lang="en-SG" sz="2400" dirty="0">
                <a:solidFill>
                  <a:schemeClr val="bg2"/>
                </a:solidFill>
              </a:rPr>
              <a:t> simulations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>
                <a:solidFill>
                  <a:schemeClr val="bg2"/>
                </a:solidFill>
              </a:rPr>
              <a:t>Visualising stray field of magnetic textures 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>
                <a:solidFill>
                  <a:schemeClr val="bg2"/>
                </a:solidFill>
              </a:rPr>
              <a:t>Determine thickness of chiral layer</a:t>
            </a:r>
          </a:p>
          <a:p>
            <a:pPr marL="342900" indent="-342900" fontAlgn="ctr">
              <a:buFontTx/>
              <a:buChar char="-"/>
            </a:pPr>
            <a:endParaRPr lang="en-SG" sz="2000" dirty="0"/>
          </a:p>
          <a:p>
            <a:pPr fontAlgn="ctr"/>
            <a:r>
              <a:rPr lang="en-SG" sz="3200" b="1" dirty="0"/>
              <a:t>Part II</a:t>
            </a:r>
          </a:p>
          <a:p>
            <a:pPr fontAlgn="ctr"/>
            <a:r>
              <a:rPr lang="en-SG" sz="2400" dirty="0"/>
              <a:t>Optimising Niobium deposition condition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AFM measurements (Determine roughness)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SQUID measurements (Determine T</a:t>
            </a:r>
            <a:r>
              <a:rPr lang="en-SG" sz="2400" baseline="-25000" dirty="0"/>
              <a:t>C</a:t>
            </a:r>
            <a:r>
              <a:rPr lang="en-SG" sz="2400" dirty="0"/>
              <a:t>)</a:t>
            </a:r>
          </a:p>
          <a:p>
            <a:pPr fontAlgn="ctr"/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4848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Deposition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E4110-649F-E0BA-F9A0-8632F75B9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35" y="1568503"/>
            <a:ext cx="5690930" cy="37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3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SQUID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79244-535A-3156-2984-813F578B8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84" y="3512690"/>
            <a:ext cx="4804203" cy="318278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36B936-DB8D-13F8-0C0D-7996E718F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76" y="3512690"/>
            <a:ext cx="4804204" cy="31827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34DC7E-36D6-4178-B471-2F66C09BEA63}"/>
              </a:ext>
            </a:extLst>
          </p:cNvPr>
          <p:cNvGrpSpPr/>
          <p:nvPr/>
        </p:nvGrpSpPr>
        <p:grpSpPr>
          <a:xfrm>
            <a:off x="2460980" y="576851"/>
            <a:ext cx="7926395" cy="2937909"/>
            <a:chOff x="2461189" y="578921"/>
            <a:chExt cx="7926395" cy="2937909"/>
          </a:xfrm>
        </p:grpSpPr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AAC52423-B138-5A20-AEDF-45CF7775D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9"/>
            <a:stretch/>
          </p:blipFill>
          <p:spPr>
            <a:xfrm>
              <a:off x="5132832" y="578921"/>
              <a:ext cx="5254752" cy="2937909"/>
            </a:xfrm>
            <a:prstGeom prst="rect">
              <a:avLst/>
            </a:prstGeom>
          </p:spPr>
        </p:pic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18532615-DCC9-1078-D608-23D5F1F79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92"/>
            <a:stretch/>
          </p:blipFill>
          <p:spPr>
            <a:xfrm>
              <a:off x="2461189" y="579075"/>
              <a:ext cx="2671643" cy="2937600"/>
            </a:xfrm>
            <a:prstGeom prst="rect">
              <a:avLst/>
            </a:prstGeom>
          </p:spPr>
        </p:pic>
      </p:grp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C734B06F-32EF-622E-814A-5AEA25E3C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80" y="577005"/>
            <a:ext cx="7925978" cy="29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SQUID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C4D3B62-3B78-A69A-D9AF-708A6D7FF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03" y="650510"/>
            <a:ext cx="2801892" cy="3202162"/>
          </a:xfrm>
          <a:prstGeom prst="rect">
            <a:avLst/>
          </a:prstGeom>
        </p:spPr>
      </p:pic>
      <p:pic>
        <p:nvPicPr>
          <p:cNvPr id="25" name="Picture 24" descr="Scatter chart&#10;&#10;Description automatically generated">
            <a:extLst>
              <a:ext uri="{FF2B5EF4-FFF2-40B4-BE49-F238E27FC236}">
                <a16:creationId xmlns:a16="http://schemas.microsoft.com/office/drawing/2014/main" id="{5E4CBBDE-F15E-223A-EE52-E93EB5EDB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14" y="614714"/>
            <a:ext cx="2801893" cy="3202164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D854B8-4542-75E7-183F-FEF7666D2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03" y="578921"/>
            <a:ext cx="2801894" cy="3202165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48A2AB2A-694C-84EE-50C9-B7592BF55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1" y="3674111"/>
            <a:ext cx="2801894" cy="3202164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9C48AF-4073-D39C-99F6-2C987ABFB8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5" y="3674111"/>
            <a:ext cx="2801895" cy="32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SQUID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5A710-F708-5A1A-BEA1-4B830E171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07" y="3611521"/>
            <a:ext cx="4769184" cy="3159584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6EB7968-0D24-7C33-996B-64BA0BD56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67" y="677521"/>
            <a:ext cx="7916265" cy="29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0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4000" b="1" dirty="0">
                <a:solidFill>
                  <a:schemeClr val="bg1"/>
                </a:solidFill>
              </a:rPr>
              <a:t>Motivation</a:t>
            </a:r>
            <a:endParaRPr lang="en-SG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73D7D6-7E22-F2CF-8AAF-07883E409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23094"/>
              </p:ext>
            </p:extLst>
          </p:nvPr>
        </p:nvGraphicFramePr>
        <p:xfrm>
          <a:off x="996876" y="1086159"/>
          <a:ext cx="10442047" cy="5303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6812">
                  <a:extLst>
                    <a:ext uri="{9D8B030D-6E8A-4147-A177-3AD203B41FA5}">
                      <a16:colId xmlns:a16="http://schemas.microsoft.com/office/drawing/2014/main" val="2554724673"/>
                    </a:ext>
                  </a:extLst>
                </a:gridCol>
                <a:gridCol w="3035808">
                  <a:extLst>
                    <a:ext uri="{9D8B030D-6E8A-4147-A177-3AD203B41FA5}">
                      <a16:colId xmlns:a16="http://schemas.microsoft.com/office/drawing/2014/main" val="2539922228"/>
                    </a:ext>
                  </a:extLst>
                </a:gridCol>
                <a:gridCol w="2999232">
                  <a:extLst>
                    <a:ext uri="{9D8B030D-6E8A-4147-A177-3AD203B41FA5}">
                      <a16:colId xmlns:a16="http://schemas.microsoft.com/office/drawing/2014/main" val="3851734779"/>
                    </a:ext>
                  </a:extLst>
                </a:gridCol>
                <a:gridCol w="3600195">
                  <a:extLst>
                    <a:ext uri="{9D8B030D-6E8A-4147-A177-3AD203B41FA5}">
                      <a16:colId xmlns:a16="http://schemas.microsoft.com/office/drawing/2014/main" val="3676483361"/>
                    </a:ext>
                  </a:extLst>
                </a:gridCol>
              </a:tblGrid>
              <a:tr h="33731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824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FP2358</a:t>
                      </a:r>
                    </a:p>
                    <a:p>
                      <a:pPr algn="ctr"/>
                      <a:r>
                        <a:rPr lang="en-US" dirty="0"/>
                        <a:t>Sheet resistance: 16.005 </a:t>
                      </a:r>
                      <a:r>
                        <a:rPr lang="el-GR" dirty="0"/>
                        <a:t>Ω/</a:t>
                      </a:r>
                      <a:r>
                        <a:rPr lang="en-US" dirty="0"/>
                        <a:t>□</a:t>
                      </a:r>
                    </a:p>
                    <a:p>
                      <a:pPr algn="ctr"/>
                      <a:r>
                        <a:rPr lang="en-US" dirty="0"/>
                        <a:t>Roughness: 309.8 pm</a:t>
                      </a:r>
                    </a:p>
                    <a:p>
                      <a:pPr algn="ctr"/>
                      <a:r>
                        <a:rPr lang="en-US" dirty="0"/>
                        <a:t>Thickness: 20.8 nm</a:t>
                      </a:r>
                    </a:p>
                    <a:p>
                      <a:pPr algn="ctr"/>
                      <a:r>
                        <a:rPr lang="en-US" dirty="0"/>
                        <a:t>Critical Temperature: 7.6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FP2356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Sheet resistance: 13.156 </a:t>
                      </a:r>
                      <a:r>
                        <a:rPr lang="el-GR" dirty="0"/>
                        <a:t>Ω/</a:t>
                      </a:r>
                      <a:r>
                        <a:rPr lang="en-US" dirty="0"/>
                        <a:t>□</a:t>
                      </a:r>
                    </a:p>
                    <a:p>
                      <a:pPr algn="ctr"/>
                      <a:r>
                        <a:rPr lang="en-US" dirty="0"/>
                        <a:t>Roughness: 298.4 pm</a:t>
                      </a:r>
                    </a:p>
                    <a:p>
                      <a:pPr algn="ctr"/>
                      <a:r>
                        <a:rPr lang="en-US" dirty="0"/>
                        <a:t>Thickness: 22.2 nm</a:t>
                      </a:r>
                    </a:p>
                    <a:p>
                      <a:pPr algn="ctr"/>
                      <a:r>
                        <a:rPr lang="en-US" dirty="0"/>
                        <a:t>Critical Temperature: 8.0 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5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FP2360</a:t>
                      </a:r>
                    </a:p>
                    <a:p>
                      <a:pPr algn="ctr"/>
                      <a:r>
                        <a:rPr lang="en-US" dirty="0"/>
                        <a:t>Sheet resistance: 12.427 </a:t>
                      </a:r>
                      <a:r>
                        <a:rPr lang="el-GR" dirty="0"/>
                        <a:t>Ω/</a:t>
                      </a:r>
                      <a:r>
                        <a:rPr lang="en-US" dirty="0"/>
                        <a:t>□</a:t>
                      </a:r>
                    </a:p>
                    <a:p>
                      <a:pPr algn="ctr"/>
                      <a:r>
                        <a:rPr lang="en-US" dirty="0"/>
                        <a:t>Roughness: 204.3 pm</a:t>
                      </a:r>
                    </a:p>
                    <a:p>
                      <a:pPr algn="ctr"/>
                      <a:r>
                        <a:rPr lang="en-US" dirty="0"/>
                        <a:t>Thickness: 22.8 nm</a:t>
                      </a:r>
                    </a:p>
                    <a:p>
                      <a:pPr algn="ctr"/>
                      <a:r>
                        <a:rPr lang="en-US" dirty="0"/>
                        <a:t>Critical Temperature: 8.1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7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FP2359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Sheet resistance: 11.916 </a:t>
                      </a:r>
                      <a:r>
                        <a:rPr lang="el-GR" dirty="0"/>
                        <a:t>Ω/</a:t>
                      </a:r>
                      <a:r>
                        <a:rPr lang="en-US" dirty="0"/>
                        <a:t>□</a:t>
                      </a:r>
                    </a:p>
                    <a:p>
                      <a:pPr algn="ctr"/>
                      <a:r>
                        <a:rPr lang="en-US" dirty="0"/>
                        <a:t>Roughness: 242.6 pm</a:t>
                      </a:r>
                    </a:p>
                    <a:p>
                      <a:pPr algn="ctr"/>
                      <a:r>
                        <a:rPr lang="en-US" dirty="0"/>
                        <a:t>Thickness: 23.3 nm</a:t>
                      </a:r>
                    </a:p>
                    <a:p>
                      <a:pPr algn="ctr"/>
                      <a:r>
                        <a:rPr lang="en-US" dirty="0"/>
                        <a:t>Critical Temperature: 8.2 K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FP2357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Sheet resistance: 13.273 </a:t>
                      </a:r>
                      <a:r>
                        <a:rPr lang="el-GR" dirty="0"/>
                        <a:t>Ω/</a:t>
                      </a:r>
                      <a:r>
                        <a:rPr lang="en-US" dirty="0"/>
                        <a:t>□</a:t>
                      </a:r>
                    </a:p>
                    <a:p>
                      <a:pPr algn="ctr"/>
                      <a:r>
                        <a:rPr lang="en-US" dirty="0"/>
                        <a:t>Roughness: 203.7 pm</a:t>
                      </a:r>
                    </a:p>
                    <a:p>
                      <a:pPr algn="ctr"/>
                      <a:r>
                        <a:rPr lang="en-US" dirty="0"/>
                        <a:t>Thickness: 22.2 nm</a:t>
                      </a:r>
                    </a:p>
                    <a:p>
                      <a:pPr algn="ctr"/>
                      <a:r>
                        <a:rPr lang="en-US" dirty="0"/>
                        <a:t>Critical Temperature: 7.6 K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564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C2D95D-4EBE-6405-9379-AAAA275B59F1}"/>
              </a:ext>
            </a:extLst>
          </p:cNvPr>
          <p:cNvSpPr txBox="1"/>
          <p:nvPr/>
        </p:nvSpPr>
        <p:spPr>
          <a:xfrm>
            <a:off x="5621838" y="632485"/>
            <a:ext cx="1438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Power (kW)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79987-E4B5-BEC6-5EDF-2747F8625363}"/>
              </a:ext>
            </a:extLst>
          </p:cNvPr>
          <p:cNvSpPr txBox="1"/>
          <p:nvPr/>
        </p:nvSpPr>
        <p:spPr>
          <a:xfrm>
            <a:off x="0" y="3559144"/>
            <a:ext cx="9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Ar</a:t>
            </a:r>
            <a:r>
              <a:rPr lang="en-US" sz="2000" b="1" dirty="0"/>
              <a:t> Flow</a:t>
            </a:r>
          </a:p>
          <a:p>
            <a:r>
              <a:rPr lang="en-US" sz="2000" b="1" dirty="0"/>
              <a:t>[</a:t>
            </a:r>
            <a:r>
              <a:rPr lang="en-US" sz="2000" b="1" dirty="0" err="1"/>
              <a:t>sccm</a:t>
            </a:r>
            <a:r>
              <a:rPr lang="en-US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72762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Stray field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8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4000" b="1" dirty="0">
                <a:solidFill>
                  <a:schemeClr val="bg1"/>
                </a:solidFill>
              </a:rPr>
              <a:t>Future Work/Directions</a:t>
            </a:r>
            <a:endParaRPr lang="en-SG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5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 err="1">
                <a:solidFill>
                  <a:schemeClr val="bg1"/>
                </a:solidFill>
              </a:rPr>
              <a:t>Mumax</a:t>
            </a:r>
            <a:r>
              <a:rPr lang="en-SG" sz="4000" b="1" dirty="0">
                <a:solidFill>
                  <a:schemeClr val="bg1"/>
                </a:solidFill>
              </a:rPr>
              <a:t> 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57BB85-D4E5-A350-1AAB-D9541389B32B}"/>
              </a:ext>
            </a:extLst>
          </p:cNvPr>
          <p:cNvSpPr/>
          <p:nvPr/>
        </p:nvSpPr>
        <p:spPr>
          <a:xfrm>
            <a:off x="1078992" y="3051988"/>
            <a:ext cx="2840736" cy="5916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/Fe/Co/Pt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EBEB-7705-AC4D-3001-890A8F76BFCC}"/>
              </a:ext>
            </a:extLst>
          </p:cNvPr>
          <p:cNvSpPr/>
          <p:nvPr/>
        </p:nvSpPr>
        <p:spPr>
          <a:xfrm>
            <a:off x="1078992" y="3643609"/>
            <a:ext cx="2840736" cy="5916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/Fe/Co/Pt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900CE-0D2F-5091-B4D7-CF0E5F9B5D19}"/>
              </a:ext>
            </a:extLst>
          </p:cNvPr>
          <p:cNvSpPr/>
          <p:nvPr/>
        </p:nvSpPr>
        <p:spPr>
          <a:xfrm>
            <a:off x="1078992" y="2460367"/>
            <a:ext cx="2840736" cy="5916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Vacuum x 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223DDE-8807-5851-6D52-F066CFAA9F20}"/>
              </a:ext>
            </a:extLst>
          </p:cNvPr>
          <p:cNvCxnSpPr>
            <a:cxnSpLocks/>
          </p:cNvCxnSpPr>
          <p:nvPr/>
        </p:nvCxnSpPr>
        <p:spPr>
          <a:xfrm>
            <a:off x="4169664" y="3643609"/>
            <a:ext cx="0" cy="591621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DFBCE9-8E52-2CA5-26E1-4F1198A83F09}"/>
              </a:ext>
            </a:extLst>
          </p:cNvPr>
          <p:cNvSpPr txBox="1"/>
          <p:nvPr/>
        </p:nvSpPr>
        <p:spPr>
          <a:xfrm>
            <a:off x="4291588" y="3754753"/>
            <a:ext cx="8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FFC53B-E096-C204-C009-9953D4068B38}"/>
              </a:ext>
            </a:extLst>
          </p:cNvPr>
          <p:cNvCxnSpPr>
            <a:cxnSpLocks/>
          </p:cNvCxnSpPr>
          <p:nvPr/>
        </p:nvCxnSpPr>
        <p:spPr>
          <a:xfrm>
            <a:off x="4169664" y="2460367"/>
            <a:ext cx="0" cy="591621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A8EC-3399-F79E-A971-30036270BCF9}"/>
              </a:ext>
            </a:extLst>
          </p:cNvPr>
          <p:cNvSpPr txBox="1"/>
          <p:nvPr/>
        </p:nvSpPr>
        <p:spPr>
          <a:xfrm>
            <a:off x="4291588" y="2571511"/>
            <a:ext cx="8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24nm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5FB6B9-874B-409A-47AB-A186D2D06758}"/>
              </a:ext>
            </a:extLst>
          </p:cNvPr>
          <p:cNvSpPr txBox="1"/>
          <p:nvPr/>
        </p:nvSpPr>
        <p:spPr>
          <a:xfrm>
            <a:off x="5773925" y="2293387"/>
            <a:ext cx="2860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</a:t>
            </a:r>
            <a:r>
              <a:rPr lang="en-US" sz="2400" baseline="-25000" dirty="0" err="1"/>
              <a:t>ex</a:t>
            </a:r>
            <a:r>
              <a:rPr lang="en-US" sz="2400" dirty="0"/>
              <a:t> = 12 x 10</a:t>
            </a:r>
            <a:r>
              <a:rPr lang="en-US" sz="2400" baseline="30000" dirty="0"/>
              <a:t>-12</a:t>
            </a:r>
            <a:r>
              <a:rPr lang="en-US" sz="2400" dirty="0"/>
              <a:t> J/m</a:t>
            </a:r>
          </a:p>
          <a:p>
            <a:r>
              <a:rPr lang="en-US" sz="2400" dirty="0" err="1"/>
              <a:t>M</a:t>
            </a:r>
            <a:r>
              <a:rPr lang="en-US" sz="2400" baseline="-25000" dirty="0" err="1"/>
              <a:t>sat</a:t>
            </a:r>
            <a:r>
              <a:rPr lang="en-US" sz="2400" dirty="0"/>
              <a:t> = 10</a:t>
            </a:r>
            <a:r>
              <a:rPr lang="en-US" sz="2400" baseline="30000" dirty="0"/>
              <a:t>6</a:t>
            </a:r>
            <a:r>
              <a:rPr lang="en-US" sz="2400" dirty="0"/>
              <a:t> A/m</a:t>
            </a:r>
          </a:p>
          <a:p>
            <a:r>
              <a:rPr lang="en-US" sz="2400" dirty="0" err="1"/>
              <a:t>K</a:t>
            </a:r>
            <a:r>
              <a:rPr lang="en-US" sz="2400" baseline="-25000" dirty="0" err="1"/>
              <a:t>eff</a:t>
            </a:r>
            <a:r>
              <a:rPr lang="en-US" sz="2400" dirty="0"/>
              <a:t> = 0 J/m</a:t>
            </a:r>
            <a:r>
              <a:rPr lang="en-US" sz="2400" baseline="30000" dirty="0"/>
              <a:t>3</a:t>
            </a:r>
            <a:endParaRPr lang="en-US" sz="2400" dirty="0"/>
          </a:p>
          <a:p>
            <a:r>
              <a:rPr lang="en-US" sz="2400" dirty="0"/>
              <a:t>DMI = 1.8 x 10</a:t>
            </a:r>
            <a:r>
              <a:rPr lang="en-US" sz="2400" baseline="30000" dirty="0"/>
              <a:t>-3</a:t>
            </a:r>
            <a:r>
              <a:rPr lang="en-US" sz="2400" dirty="0"/>
              <a:t> J/m</a:t>
            </a:r>
            <a:r>
              <a:rPr lang="en-US" sz="2400" baseline="30000" dirty="0"/>
              <a:t>2</a:t>
            </a:r>
            <a:endParaRPr lang="en-US" sz="2400" dirty="0"/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EFE300-C056-456A-1CD7-60CC3B6EE784}"/>
                  </a:ext>
                </a:extLst>
              </p:cNvPr>
              <p:cNvSpPr txBox="1"/>
              <p:nvPr/>
            </p:nvSpPr>
            <p:spPr>
              <a:xfrm>
                <a:off x="5862203" y="3762884"/>
                <a:ext cx="2275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𝑅𝐾𝐾𝑌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EFE300-C056-456A-1CD7-60CC3B6E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03" y="3762884"/>
                <a:ext cx="2275623" cy="369332"/>
              </a:xfrm>
              <a:prstGeom prst="rect">
                <a:avLst/>
              </a:prstGeom>
              <a:blipFill>
                <a:blip r:embed="rId4"/>
                <a:stretch>
                  <a:fillRect l="-2778" t="-6667" r="-27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F16954A-033C-9189-0611-EED9F0FB49F9}"/>
              </a:ext>
            </a:extLst>
          </p:cNvPr>
          <p:cNvSpPr txBox="1"/>
          <p:nvPr/>
        </p:nvSpPr>
        <p:spPr>
          <a:xfrm>
            <a:off x="5773925" y="4128531"/>
            <a:ext cx="165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PBC(2,2,0)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54D55F-0412-54B6-43AF-B7C077F14FBB}"/>
              </a:ext>
            </a:extLst>
          </p:cNvPr>
          <p:cNvSpPr txBox="1"/>
          <p:nvPr/>
        </p:nvSpPr>
        <p:spPr>
          <a:xfrm>
            <a:off x="5773925" y="1935570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Parameters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1CCFB-BD69-AD28-FE95-16078669591D}"/>
              </a:ext>
            </a:extLst>
          </p:cNvPr>
          <p:cNvSpPr txBox="1"/>
          <p:nvPr/>
        </p:nvSpPr>
        <p:spPr>
          <a:xfrm>
            <a:off x="9257820" y="1935569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D06AA9-7300-FC63-8AB4-015F27B12CAB}"/>
              </a:ext>
            </a:extLst>
          </p:cNvPr>
          <p:cNvSpPr txBox="1"/>
          <p:nvPr/>
        </p:nvSpPr>
        <p:spPr>
          <a:xfrm>
            <a:off x="9257820" y="2337582"/>
            <a:ext cx="1988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Stray field</a:t>
            </a:r>
          </a:p>
          <a:p>
            <a:r>
              <a:rPr lang="en-US" sz="2400" dirty="0" err="1"/>
              <a:t>Magnetisation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2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Superconducting Quantum Interference Device (SQUID)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8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TIMARIS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1744" y="978592"/>
            <a:ext cx="1104841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SG" sz="3200" b="1" dirty="0"/>
              <a:t>Part I</a:t>
            </a:r>
          </a:p>
          <a:p>
            <a:pPr fontAlgn="ctr"/>
            <a:r>
              <a:rPr lang="en-SG" sz="2400" dirty="0" err="1"/>
              <a:t>Mumax</a:t>
            </a:r>
            <a:r>
              <a:rPr lang="en-SG" sz="2400" dirty="0"/>
              <a:t> simulations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Visualising stray field of magnetic textures 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Determine thickness of chiral layer</a:t>
            </a:r>
          </a:p>
          <a:p>
            <a:pPr marL="342900" indent="-342900" fontAlgn="ctr">
              <a:buFontTx/>
              <a:buChar char="-"/>
            </a:pPr>
            <a:endParaRPr lang="en-SG" sz="2000" dirty="0"/>
          </a:p>
          <a:p>
            <a:pPr fontAlgn="ctr"/>
            <a:r>
              <a:rPr lang="en-SG" sz="3200" b="1" dirty="0"/>
              <a:t>Part II</a:t>
            </a:r>
          </a:p>
          <a:p>
            <a:pPr fontAlgn="ctr"/>
            <a:r>
              <a:rPr lang="en-SG" sz="2400" dirty="0"/>
              <a:t>Optimising Niobium deposition condition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AFM measurements (Determine roughness)</a:t>
            </a:r>
          </a:p>
          <a:p>
            <a:pPr marL="342900" indent="-342900" fontAlgn="ctr">
              <a:buFontTx/>
              <a:buChar char="-"/>
            </a:pPr>
            <a:r>
              <a:rPr lang="en-SG" sz="2400" dirty="0"/>
              <a:t>SQUID measurements (Determine T</a:t>
            </a:r>
            <a:r>
              <a:rPr lang="en-SG" sz="2400" baseline="-25000" dirty="0"/>
              <a:t>C</a:t>
            </a:r>
            <a:r>
              <a:rPr lang="en-SG" sz="2400" dirty="0"/>
              <a:t>)</a:t>
            </a:r>
          </a:p>
          <a:p>
            <a:pPr fontAlgn="ctr"/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72598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SG" sz="4000" b="1" dirty="0">
                <a:solidFill>
                  <a:schemeClr val="bg1"/>
                </a:solidFill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5" name="Picture 4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42B9436C-7F49-00F9-AD2A-8208CB72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48" y="758967"/>
            <a:ext cx="5929467" cy="3952977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DEDB0E4-6E9A-1169-AE3D-84F5E2C5E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297" y="4711944"/>
            <a:ext cx="2018188" cy="201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85D7F-131A-D944-B320-4388489FBAE2}"/>
              </a:ext>
            </a:extLst>
          </p:cNvPr>
          <p:cNvSpPr txBox="1"/>
          <p:nvPr/>
        </p:nvSpPr>
        <p:spPr>
          <a:xfrm>
            <a:off x="5714259" y="236612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150mT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4FB7D-11C1-9FF1-E5E6-6BE02EEC9E90}"/>
              </a:ext>
            </a:extLst>
          </p:cNvPr>
          <p:cNvSpPr txBox="1"/>
          <p:nvPr/>
        </p:nvSpPr>
        <p:spPr>
          <a:xfrm>
            <a:off x="7695414" y="236612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125mT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760D0-C05E-DD95-C52B-EFC341F1B42E}"/>
              </a:ext>
            </a:extLst>
          </p:cNvPr>
          <p:cNvSpPr txBox="1"/>
          <p:nvPr/>
        </p:nvSpPr>
        <p:spPr>
          <a:xfrm>
            <a:off x="9668754" y="237200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100mT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A9795-833C-65BD-6BF1-2362D5AB897B}"/>
              </a:ext>
            </a:extLst>
          </p:cNvPr>
          <p:cNvSpPr txBox="1"/>
          <p:nvPr/>
        </p:nvSpPr>
        <p:spPr>
          <a:xfrm>
            <a:off x="5714259" y="434844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75mT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DA317-2898-B153-3AEC-77EE4F826D6B}"/>
              </a:ext>
            </a:extLst>
          </p:cNvPr>
          <p:cNvSpPr txBox="1"/>
          <p:nvPr/>
        </p:nvSpPr>
        <p:spPr>
          <a:xfrm>
            <a:off x="7695414" y="434844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50mT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B238D-E8FF-2F54-AA73-56FD94E5E145}"/>
              </a:ext>
            </a:extLst>
          </p:cNvPr>
          <p:cNvSpPr txBox="1"/>
          <p:nvPr/>
        </p:nvSpPr>
        <p:spPr>
          <a:xfrm>
            <a:off x="9676569" y="4342612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25mT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733ED-0CE0-19E8-E804-A7AB93DB8D13}"/>
              </a:ext>
            </a:extLst>
          </p:cNvPr>
          <p:cNvSpPr txBox="1"/>
          <p:nvPr/>
        </p:nvSpPr>
        <p:spPr>
          <a:xfrm>
            <a:off x="7649721" y="6360800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0mT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DDF619F-6015-82DF-9D29-D3CC1CC53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" y="1386305"/>
            <a:ext cx="5420997" cy="40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E29555A-19E6-4A44-995D-853ADB4DC1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4" cy="591621"/>
          </a:xfrm>
          <a:prstGeom prst="rect">
            <a:avLst/>
          </a:prstGeom>
          <a:solidFill>
            <a:srgbClr val="000FA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</a:pPr>
            <a:r>
              <a:rPr lang="en-SG" sz="40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Results &amp;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0D3EF-8684-45FD-A06F-8BE65681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71926" b="9889"/>
          <a:stretch/>
        </p:blipFill>
        <p:spPr>
          <a:xfrm>
            <a:off x="-9939" y="6116676"/>
            <a:ext cx="451683" cy="741324"/>
          </a:xfrm>
          <a:prstGeom prst="rect">
            <a:avLst/>
          </a:prstGeom>
          <a:ln w="12700">
            <a:solidFill>
              <a:srgbClr val="00009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3AF2C-234C-4851-8B11-0DB23BC5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6" y="6408512"/>
            <a:ext cx="831578" cy="467763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DDF619F-6015-82DF-9D29-D3CC1CC5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82" y="839276"/>
            <a:ext cx="5282518" cy="3981028"/>
          </a:xfrm>
          <a:prstGeom prst="rect">
            <a:avLst/>
          </a:prstGeom>
        </p:spPr>
      </p:pic>
      <p:pic>
        <p:nvPicPr>
          <p:cNvPr id="5" name="Picture 4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42B9436C-7F49-00F9-AD2A-8208CB727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27" t="-775" r="66591" b="49720"/>
          <a:stretch/>
        </p:blipFill>
        <p:spPr>
          <a:xfrm>
            <a:off x="9066176" y="638138"/>
            <a:ext cx="1984671" cy="19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85D7F-131A-D944-B320-4388489FBAE2}"/>
              </a:ext>
            </a:extLst>
          </p:cNvPr>
          <p:cNvSpPr txBox="1"/>
          <p:nvPr/>
        </p:nvSpPr>
        <p:spPr>
          <a:xfrm>
            <a:off x="9078665" y="2248954"/>
            <a:ext cx="1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150mT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2E8CE4-1BB6-472C-24B5-059F2A0886E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61499" y="1630474"/>
            <a:ext cx="1704677" cy="185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02B91272-39C3-092C-2A1A-0D6A38D035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1" t="-658" r="32553" b="49603"/>
          <a:stretch/>
        </p:blipFill>
        <p:spPr>
          <a:xfrm>
            <a:off x="9066175" y="2733990"/>
            <a:ext cx="1984672" cy="198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4FB7D-11C1-9FF1-E5E6-6BE02EEC9E90}"/>
              </a:ext>
            </a:extLst>
          </p:cNvPr>
          <p:cNvSpPr txBox="1"/>
          <p:nvPr/>
        </p:nvSpPr>
        <p:spPr>
          <a:xfrm>
            <a:off x="9014474" y="433277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125mT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A28771-40DE-CE5E-BA61-AB997D9838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21712" y="1709811"/>
            <a:ext cx="1844463" cy="2016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24802B39-EFF3-D1FE-7806-CE5B5C410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69" t="-198" r="-705" b="49143"/>
          <a:stretch/>
        </p:blipFill>
        <p:spPr>
          <a:xfrm>
            <a:off x="7807847" y="4837848"/>
            <a:ext cx="1984672" cy="1984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DA317-2898-B153-3AEC-77EE4F826D6B}"/>
              </a:ext>
            </a:extLst>
          </p:cNvPr>
          <p:cNvSpPr txBox="1"/>
          <p:nvPr/>
        </p:nvSpPr>
        <p:spPr>
          <a:xfrm>
            <a:off x="7774841" y="6448664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50mT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B844DB-1C67-536E-57F1-FDA10ADA9AF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996216" y="1876143"/>
            <a:ext cx="1803967" cy="2961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4329EE4E-6828-3F4E-0811-C7F1F1D93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3" t="48945" r="66227"/>
          <a:stretch/>
        </p:blipFill>
        <p:spPr>
          <a:xfrm>
            <a:off x="5417751" y="4837849"/>
            <a:ext cx="1984672" cy="1984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760D0-C05E-DD95-C52B-EFC341F1B42E}"/>
              </a:ext>
            </a:extLst>
          </p:cNvPr>
          <p:cNvSpPr txBox="1"/>
          <p:nvPr/>
        </p:nvSpPr>
        <p:spPr>
          <a:xfrm>
            <a:off x="5406444" y="6467662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100mT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3A16A-92F5-95A8-008A-BFCD03F0BE4A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410087" y="2220997"/>
            <a:ext cx="460925" cy="2616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DEDB0E4-6E9A-1169-AE3D-84F5E2C5E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45" y="714390"/>
            <a:ext cx="1984671" cy="1984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733ED-0CE0-19E8-E804-A7AB93DB8D13}"/>
              </a:ext>
            </a:extLst>
          </p:cNvPr>
          <p:cNvSpPr txBox="1"/>
          <p:nvPr/>
        </p:nvSpPr>
        <p:spPr>
          <a:xfrm>
            <a:off x="962370" y="2336058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0mT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8B36DD-1EA2-7070-8529-46767FBA664D}"/>
              </a:ext>
            </a:extLst>
          </p:cNvPr>
          <p:cNvCxnSpPr>
            <a:cxnSpLocks/>
          </p:cNvCxnSpPr>
          <p:nvPr/>
        </p:nvCxnSpPr>
        <p:spPr>
          <a:xfrm flipH="1" flipV="1">
            <a:off x="2981816" y="1778730"/>
            <a:ext cx="3356266" cy="839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493929FA-FADD-CC94-D09A-36279A2536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48945" r="-531"/>
          <a:stretch/>
        </p:blipFill>
        <p:spPr>
          <a:xfrm>
            <a:off x="974873" y="2711719"/>
            <a:ext cx="2006943" cy="2006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4B238D-E8FF-2F54-AA73-56FD94E5E145}"/>
              </a:ext>
            </a:extLst>
          </p:cNvPr>
          <p:cNvSpPr txBox="1"/>
          <p:nvPr/>
        </p:nvSpPr>
        <p:spPr>
          <a:xfrm>
            <a:off x="955779" y="4369056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25mT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A138CB-59E9-90A1-E3D0-0E6EB855B928}"/>
              </a:ext>
            </a:extLst>
          </p:cNvPr>
          <p:cNvCxnSpPr>
            <a:cxnSpLocks/>
          </p:cNvCxnSpPr>
          <p:nvPr/>
        </p:nvCxnSpPr>
        <p:spPr>
          <a:xfrm flipH="1">
            <a:off x="2959545" y="2501378"/>
            <a:ext cx="3536395" cy="1217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lose-up of some rugs&#10;&#10;Description automatically generated with low confidence">
            <a:extLst>
              <a:ext uri="{FF2B5EF4-FFF2-40B4-BE49-F238E27FC236}">
                <a16:creationId xmlns:a16="http://schemas.microsoft.com/office/drawing/2014/main" id="{BFEFE3D2-076F-40BA-1A9B-C0E8FECD8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35" t="48945" r="32830"/>
          <a:stretch/>
        </p:blipFill>
        <p:spPr>
          <a:xfrm>
            <a:off x="3123501" y="4837848"/>
            <a:ext cx="1984672" cy="1984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A9795-833C-65BD-6BF1-2362D5AB897B}"/>
              </a:ext>
            </a:extLst>
          </p:cNvPr>
          <p:cNvSpPr txBox="1"/>
          <p:nvPr/>
        </p:nvSpPr>
        <p:spPr>
          <a:xfrm>
            <a:off x="3086363" y="6483966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75mT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DEAB31-F14F-FCA4-4433-C35BF59E751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15837" y="2360508"/>
            <a:ext cx="2594084" cy="24773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1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9" grpId="0"/>
      <p:bldP spid="13" grpId="0"/>
      <p:bldP spid="12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22709</TotalTime>
  <Words>517</Words>
  <Application>Microsoft Macintosh PowerPoint</Application>
  <PresentationFormat>Widescreen</PresentationFormat>
  <Paragraphs>205</Paragraphs>
  <Slides>33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 Pin</dc:creator>
  <cp:lastModifiedBy>Phee Yong Han</cp:lastModifiedBy>
  <cp:revision>381</cp:revision>
  <dcterms:created xsi:type="dcterms:W3CDTF">2019-05-21T09:18:24Z</dcterms:created>
  <dcterms:modified xsi:type="dcterms:W3CDTF">2022-07-13T05:57:46Z</dcterms:modified>
</cp:coreProperties>
</file>